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Project-Ellie/DeepGomoku" TargetMode="External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iscovery.ucl.ac.uk/id/eprint/10045895/1/agz_unformatted_nature.pdf" TargetMode="External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92000" y="3993480"/>
            <a:ext cx="8567640" cy="16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"/>
              </a:rPr>
              <a:t>Alpha Epsilon Gomoku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92000" y="5904000"/>
            <a:ext cx="8567640" cy="9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Noto Sans"/>
              </a:rPr>
              <a:t>Alpha (almost) Zero on a notebook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644200" y="1721520"/>
            <a:ext cx="4609800" cy="125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PAGS with UCT in action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See: MCTS_Explore_Exploit.ipynb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UCT Simulation teaches the ANN to focus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811440" y="3627360"/>
            <a:ext cx="3303360" cy="3006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4846320" y="3632400"/>
            <a:ext cx="3347640" cy="301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The Neural Network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Policy and value head in one network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Purely convolutional, apart from value head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Based on Resnet with skip connections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Up to 40 blocks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Heuristic Feature head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Reentering input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931920" y="3931920"/>
            <a:ext cx="5051520" cy="310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Training Cycle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Selfplay and record the UTC output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UTC output draws knowledge from the ‘future’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Feed the UTC output into the ANN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ANN generalizes (surprisingly well!)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Better advice next time helps focus explorations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Arena: Let the better advice win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Information 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We always start from an empty board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Trajectories end with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win or loss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UCT propagates that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information backwards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Exploration feeds the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short term memory that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feeds into the intuition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that advised further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exploration.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5719320" y="3200400"/>
            <a:ext cx="4247640" cy="38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The Project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Github: </a:t>
            </a:r>
            <a:r>
              <a:rPr b="0" lang="en-US" sz="2200" spc="-1" strike="noStrike">
                <a:solidFill>
                  <a:srgbClr val="333333"/>
                </a:solidFill>
                <a:latin typeface="Noto Sans"/>
                <a:hlinkClick r:id="rId1"/>
              </a:rPr>
              <a:t>https://github.com/Project-Ellie/DeepGomoku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Explanatory Notebooks in /notebooks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play_a_game.py lets you play vs the AI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create_gameplay_data.sh: </a:t>
            </a:r>
            <a:br/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starts 12 parallel processes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This presentation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"/>
              </a:rPr>
              <a:t>Wooden board with marble stones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45920" y="1702440"/>
            <a:ext cx="6291360" cy="54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Open 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Maybe human intelligence is significantly overrated?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Can I improve my learning and my decision making by explicitly mimicking the process?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Thinking Fast And Slow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 MUST Read: Kahnemann’s book!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Surprising similarity with human learning and decision making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Researchers now dare to compare human and artificial intelligence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 learned how to learn…;-)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What’s left to do?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Continu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docume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ntation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and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referenc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Improve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the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process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Use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cloud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resourc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Implem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ent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Swap-2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opening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rules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Game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server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Continu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training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so that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alpha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epsilon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beats at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least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me 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consiste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ntly.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Alpha Zero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84000" y="2052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en-US" sz="2000" spc="-1" strike="noStrike">
                <a:solidFill>
                  <a:srgbClr val="333333"/>
                </a:solidFill>
                <a:latin typeface="Noto Sans"/>
              </a:rPr>
              <a:t>Silver, David ; Schrittwieser, Julian ; Simonyan, Karen ; Antonoglou, Ioannis ; Huang, Aja ; Guez, Arthur ; Hubert, Thomas ; Baker, Lucas ; Lai, Matthew ; Bolton, Adrian ; Chen, Yutian ; Lillicrap, Timothy ; Hui, Fan ; Sifre, Laurent ; van den Driessche, George ; Graepel, Thore ; Hassabis, Demis: </a:t>
            </a:r>
            <a:r>
              <a:rPr b="1" lang="en-US" sz="2000" spc="-1" strike="noStrike">
                <a:solidFill>
                  <a:srgbClr val="333333"/>
                </a:solidFill>
                <a:latin typeface="Noto Sans"/>
              </a:rPr>
              <a:t>Mastering the game of Go without human knowledge</a:t>
            </a:r>
            <a:r>
              <a:rPr b="0" lang="en-US" sz="2000" spc="-1" strike="noStrike">
                <a:solidFill>
                  <a:srgbClr val="333333"/>
                </a:solidFill>
                <a:latin typeface="Noto Sans"/>
              </a:rPr>
              <a:t>. In: Nature, 550 (2017), S. 354--</a:t>
            </a: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 </a:t>
            </a:r>
            <a:br/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Policy-advised graph search (MCTS/UCT)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Start with fresh policy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Self-play thousands of games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Extract UCT visit counts to train the policy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Evaluate new policy against previous by pitting them against each other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Title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bullet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TextShape 3"/>
          <p:cNvSpPr txBox="1"/>
          <p:nvPr/>
        </p:nvSpPr>
        <p:spPr>
          <a:xfrm>
            <a:off x="640080" y="1589400"/>
            <a:ext cx="7849440" cy="597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Alpha zero: </a:t>
            </a:r>
            <a:r>
              <a:rPr b="0" lang="en-US" sz="1800" spc="-1" strike="noStrike">
                <a:latin typeface="Arial"/>
                <a:hlinkClick r:id="rId1"/>
              </a:rPr>
              <a:t>https://discovery.ucl.ac.uk/id/eprint/10045895/1/agz_unformatted_nature.pdf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Solving* Gomoku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Find a suitable representation of the board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Exploit symmetries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Introduce minimum heuristic to jump-start the learning process (almost zero!)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Find a reasonably-sized, fast learning policy design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Follow the alpha-zero process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40080" y="6858000"/>
            <a:ext cx="87782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* here, ‘solving’ means: demonstrate that the policy does indeed improve in the process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Heuristic Features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This is the ‘epsilon’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We use hard-wired convolutional filters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The central -1 is the position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under consideration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Filters are ‘rotated’ by 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4 multiples of 45° to account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for every possible angle</a:t>
            </a:r>
            <a:br/>
            <a:r>
              <a:rPr b="0" lang="en-US" sz="24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303520" y="3291840"/>
            <a:ext cx="4663440" cy="41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Board Representation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 rot="21594000">
            <a:off x="4575240" y="3113640"/>
            <a:ext cx="5475960" cy="41050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Numpy array 21 x 21 x 3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Current player: channel 0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Other player: channel 1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Boundary stones: channel 2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Translational equivariance!!</a:t>
            </a:r>
            <a:endParaRPr b="0" lang="en-US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"/>
              </a:rPr>
              <a:t>Perfection information MDP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Symmetries/Equivariance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Symmetries provide inexpensive source of additional training data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Rotation multiples of 90°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Reflection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Translation Equivariance by design!!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Black/white → current/other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0" y="30060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33333"/>
                </a:solidFill>
                <a:latin typeface="Noto Sans"/>
              </a:rPr>
              <a:t>MCTS =&gt; PAGS</a:t>
            </a:r>
            <a:br/>
            <a:r>
              <a:rPr b="1" lang="en-US" sz="3600" spc="-1" strike="noStrike">
                <a:solidFill>
                  <a:srgbClr val="333333"/>
                </a:solidFill>
                <a:latin typeface="Noto Sans"/>
              </a:rPr>
              <a:t>Policy-Advised Graph Search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Monte Carlo Rollouts replaced by value advice.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Initial candidate selection (important!) by policy advice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"/>
              </a:rPr>
              <a:t>Graph Search using upper confidence bound: UTC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"/>
              </a:rPr>
              <a:t>Upper Confidence Bound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76960" y="1828800"/>
            <a:ext cx="7809840" cy="168912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966600" y="3477240"/>
            <a:ext cx="7292520" cy="402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2022-11-27T09:41:48Z</dcterms:created>
  <dc:creator/>
  <dc:description/>
  <dc:language>en-US</dc:language>
  <cp:lastModifiedBy/>
  <dcterms:modified xsi:type="dcterms:W3CDTF">2022-11-27T22:22:06Z</dcterms:modified>
  <cp:revision>15</cp:revision>
  <dc:subject/>
  <dc:title>Impress</dc:title>
</cp:coreProperties>
</file>